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1"/>
  </p:notesMasterIdLst>
  <p:sldIdLst>
    <p:sldId id="257" r:id="rId2"/>
    <p:sldId id="256" r:id="rId3"/>
    <p:sldId id="263" r:id="rId4"/>
    <p:sldId id="259" r:id="rId5"/>
    <p:sldId id="260" r:id="rId6"/>
    <p:sldId id="261" r:id="rId7"/>
    <p:sldId id="262" r:id="rId8"/>
    <p:sldId id="285" r:id="rId9"/>
    <p:sldId id="264" r:id="rId10"/>
    <p:sldId id="266" r:id="rId11"/>
    <p:sldId id="267" r:id="rId12"/>
    <p:sldId id="270" r:id="rId13"/>
    <p:sldId id="268" r:id="rId14"/>
    <p:sldId id="269" r:id="rId15"/>
    <p:sldId id="265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2" r:id="rId26"/>
    <p:sldId id="283" r:id="rId27"/>
    <p:sldId id="284" r:id="rId28"/>
    <p:sldId id="286" r:id="rId29"/>
    <p:sldId id="287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4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596AC-44B7-4AB2-AEDA-A661C0A99B2C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D9556-A1C8-4023-933E-0A8B034B19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314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3924-1E36-4A50-A0E7-E40F7C013060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A94097-7868-44F3-AC24-EC0005B7C36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3924-1E36-4A50-A0E7-E40F7C013060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4097-7868-44F3-AC24-EC0005B7C3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3924-1E36-4A50-A0E7-E40F7C013060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4097-7868-44F3-AC24-EC0005B7C3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3924-1E36-4A50-A0E7-E40F7C013060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4097-7868-44F3-AC24-EC0005B7C3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3924-1E36-4A50-A0E7-E40F7C013060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4097-7868-44F3-AC24-EC0005B7C36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3924-1E36-4A50-A0E7-E40F7C013060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4097-7868-44F3-AC24-EC0005B7C36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3924-1E36-4A50-A0E7-E40F7C013060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4097-7868-44F3-AC24-EC0005B7C36B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3924-1E36-4A50-A0E7-E40F7C013060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4097-7868-44F3-AC24-EC0005B7C3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3924-1E36-4A50-A0E7-E40F7C013060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4097-7868-44F3-AC24-EC0005B7C3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3924-1E36-4A50-A0E7-E40F7C013060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4097-7868-44F3-AC24-EC0005B7C3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3924-1E36-4A50-A0E7-E40F7C013060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4097-7868-44F3-AC24-EC0005B7C36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2783924-1E36-4A50-A0E7-E40F7C013060}" type="datetimeFigureOut">
              <a:rPr lang="cs-CZ" smtClean="0"/>
              <a:t>17.03.2021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5A94097-7868-44F3-AC24-EC0005B7C36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rgbClr val="7030A0"/>
                </a:solidFill>
                <a:latin typeface="Gigi" pitchFamily="82" charset="0"/>
              </a:rPr>
              <a:t>Mateřská  škola  </a:t>
            </a:r>
            <a:br>
              <a:rPr lang="cs-CZ" b="1" dirty="0" smtClean="0">
                <a:solidFill>
                  <a:srgbClr val="7030A0"/>
                </a:solidFill>
                <a:latin typeface="Gigi" pitchFamily="82" charset="0"/>
              </a:rPr>
            </a:br>
            <a:r>
              <a:rPr lang="cs-CZ" b="1" dirty="0" smtClean="0">
                <a:solidFill>
                  <a:srgbClr val="7030A0"/>
                </a:solidFill>
                <a:latin typeface="Gigi" pitchFamily="82" charset="0"/>
              </a:rPr>
              <a:t>Na Daliborce, Hořice</a:t>
            </a:r>
            <a:endParaRPr lang="cs-CZ" dirty="0">
              <a:solidFill>
                <a:srgbClr val="7030A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02" y="1976192"/>
            <a:ext cx="6039196" cy="3773978"/>
          </a:xfrm>
          <a:ln>
            <a:solidFill>
              <a:srgbClr val="00B0F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212976"/>
            <a:ext cx="3913400" cy="47811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068960"/>
            <a:ext cx="3487421" cy="460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8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15" y="4005064"/>
            <a:ext cx="4445294" cy="2667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2028" y="1954276"/>
            <a:ext cx="5115448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70" y="537774"/>
            <a:ext cx="5256584" cy="29597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268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428480" cy="2502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348880"/>
            <a:ext cx="4983708" cy="2807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47596"/>
            <a:ext cx="4032448" cy="2272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1187624" y="3645024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Landart</a:t>
            </a:r>
            <a:endParaRPr lang="cs-CZ" sz="24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228184" y="1412776"/>
            <a:ext cx="1961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Transfer barvy</a:t>
            </a:r>
            <a:endParaRPr lang="cs-CZ" sz="24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3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888432" cy="2918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93" y="332656"/>
            <a:ext cx="4298505" cy="3225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9217" y="3645024"/>
            <a:ext cx="3521371" cy="2641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3861048"/>
            <a:ext cx="3238557" cy="2834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ovéPole 5"/>
          <p:cNvSpPr txBox="1"/>
          <p:nvPr/>
        </p:nvSpPr>
        <p:spPr>
          <a:xfrm>
            <a:off x="686363" y="3198167"/>
            <a:ext cx="33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V  mraveništi</a:t>
            </a:r>
            <a:endParaRPr lang="cs-CZ" sz="24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6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293022"/>
            <a:ext cx="6029300" cy="33948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30" y="116632"/>
            <a:ext cx="6245324" cy="30243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8379">
            <a:off x="107504" y="3991349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0597">
            <a:off x="7020272" y="375468"/>
            <a:ext cx="1879996" cy="2506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401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8"/>
            <a:ext cx="3858118" cy="51411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33056"/>
            <a:ext cx="3456384" cy="25937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50" y="530722"/>
            <a:ext cx="3600525" cy="27019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ovéPole 4"/>
          <p:cNvSpPr txBox="1"/>
          <p:nvPr/>
        </p:nvSpPr>
        <p:spPr>
          <a:xfrm>
            <a:off x="5364087" y="312805"/>
            <a:ext cx="160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Ledové ozdoby</a:t>
            </a:r>
          </a:p>
        </p:txBody>
      </p:sp>
    </p:spTree>
    <p:extLst>
      <p:ext uri="{BB962C8B-B14F-4D97-AF65-F5344CB8AC3E}">
        <p14:creationId xmlns:p14="http://schemas.microsoft.com/office/powerpoint/2010/main" val="17156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 smtClean="0">
                <a:latin typeface="Calibri" pitchFamily="34" charset="0"/>
                <a:cs typeface="Calibri" pitchFamily="34" charset="0"/>
              </a:rPr>
              <a:t>Součástí výchovy a vzdělávání je vzbudit v dětech zájem</a:t>
            </a:r>
            <a:br>
              <a:rPr lang="cs-CZ" sz="2400" dirty="0" smtClean="0">
                <a:latin typeface="Calibri" pitchFamily="34" charset="0"/>
                <a:cs typeface="Calibri" pitchFamily="34" charset="0"/>
              </a:rPr>
            </a:br>
            <a:r>
              <a:rPr lang="cs-CZ" sz="24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cs-CZ" sz="2400" dirty="0" smtClean="0">
                <a:latin typeface="Calibri" pitchFamily="34" charset="0"/>
                <a:cs typeface="Calibri" pitchFamily="34" charset="0"/>
              </a:rPr>
            </a:br>
            <a:r>
              <a:rPr lang="cs-CZ" sz="2400" dirty="0" smtClean="0">
                <a:latin typeface="Calibri" pitchFamily="34" charset="0"/>
                <a:cs typeface="Calibri" pitchFamily="34" charset="0"/>
              </a:rPr>
              <a:t> o naši historii a lidové tradice.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44824"/>
            <a:ext cx="4526396" cy="2545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7924">
            <a:off x="5287026" y="4653136"/>
            <a:ext cx="2664296" cy="1998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849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35227"/>
            <a:ext cx="3913852" cy="2937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937" y="3866768"/>
            <a:ext cx="2931160" cy="2199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2" y="908720"/>
            <a:ext cx="2931158" cy="2199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ovéPole 5"/>
          <p:cNvSpPr txBox="1"/>
          <p:nvPr/>
        </p:nvSpPr>
        <p:spPr>
          <a:xfrm>
            <a:off x="729192" y="476672"/>
            <a:ext cx="1420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Masopust</a:t>
            </a:r>
            <a:endParaRPr lang="cs-CZ" sz="24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716016" y="529199"/>
            <a:ext cx="3759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Vítání jara – vynášení smrtky</a:t>
            </a:r>
            <a:endParaRPr lang="cs-CZ" sz="24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54" y="4533918"/>
            <a:ext cx="3187576" cy="2132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942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96952"/>
            <a:ext cx="3595748" cy="26352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8640"/>
            <a:ext cx="489654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755576" y="1052736"/>
            <a:ext cx="2833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Rekonstrukce</a:t>
            </a:r>
          </a:p>
          <a:p>
            <a:r>
              <a:rPr lang="cs-CZ" sz="24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cs-CZ" sz="24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itvy Jana Žižky</a:t>
            </a:r>
          </a:p>
          <a:p>
            <a:r>
              <a:rPr lang="cs-CZ" sz="24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cs-CZ" sz="24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cs-CZ" sz="2400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Gothardě</a:t>
            </a:r>
            <a:endParaRPr lang="cs-CZ" sz="24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716016" y="4149080"/>
            <a:ext cx="3449645" cy="258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6925816" cy="5194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ovéPole 2"/>
          <p:cNvSpPr txBox="1"/>
          <p:nvPr/>
        </p:nvSpPr>
        <p:spPr>
          <a:xfrm>
            <a:off x="2699792" y="539388"/>
            <a:ext cx="3657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Po stopách svatého Martina</a:t>
            </a:r>
            <a:endParaRPr lang="cs-CZ" sz="24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37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764704"/>
            <a:ext cx="4980211" cy="3737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81128"/>
            <a:ext cx="3869060" cy="217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11" y="4581128"/>
            <a:ext cx="4085084" cy="2144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ovéPole 4"/>
          <p:cNvSpPr txBox="1"/>
          <p:nvPr/>
        </p:nvSpPr>
        <p:spPr>
          <a:xfrm>
            <a:off x="2142062" y="84859"/>
            <a:ext cx="4511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Vánoční zpívání v kostele, betlémy</a:t>
            </a:r>
            <a:endParaRPr lang="cs-CZ" sz="24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>
            <a:noAutofit/>
          </a:bodyPr>
          <a:lstStyle/>
          <a:p>
            <a:r>
              <a:rPr lang="cs-CZ" sz="4800" b="1" dirty="0" smtClean="0">
                <a:solidFill>
                  <a:srgbClr val="FF0066"/>
                </a:solidFill>
                <a:latin typeface="Gigi" pitchFamily="82" charset="0"/>
              </a:rPr>
              <a:t>Mateřská  škola  Na Daliborce, Hořice</a:t>
            </a:r>
            <a:endParaRPr lang="cs-CZ" sz="4800" b="1" dirty="0">
              <a:solidFill>
                <a:srgbClr val="FF0066"/>
              </a:solidFill>
              <a:latin typeface="Gigi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 rot="10800000" flipV="1">
            <a:off x="5289436" y="6309320"/>
            <a:ext cx="3616424" cy="232453"/>
          </a:xfrm>
        </p:spPr>
        <p:txBody>
          <a:bodyPr>
            <a:normAutofit fontScale="47500" lnSpcReduction="20000"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Tři učebny a část zahrady</a:t>
            </a:r>
          </a:p>
          <a:p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256" y="-399868"/>
            <a:ext cx="1144480" cy="5921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0366" y="3534306"/>
            <a:ext cx="1360865" cy="4750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9959" y="1599466"/>
            <a:ext cx="1309483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utoShape 2" descr="https://email.seznam.cz/imageresize/?width=1350&amp;height=640&amp;mid=63491&amp;aid=3&amp;uid=31915252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08" y="3517674"/>
            <a:ext cx="3168352" cy="2639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688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Ve vzdělávání používáme i výchovu ke ctnostem, která pomůže každému dítěti uvědomit si vlastní kvality osobnosti a být samostatnější a zodpovědnější.</a:t>
            </a:r>
            <a:endParaRPr lang="cs-CZ" sz="24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4824"/>
            <a:ext cx="8458200" cy="476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157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8640"/>
            <a:ext cx="5580112" cy="4184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83067"/>
            <a:ext cx="3816424" cy="2863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886">
            <a:off x="6533225" y="3941665"/>
            <a:ext cx="2232248" cy="2807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0930">
            <a:off x="579256" y="366261"/>
            <a:ext cx="2085696" cy="278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ovéPole 6"/>
          <p:cNvSpPr txBox="1"/>
          <p:nvPr/>
        </p:nvSpPr>
        <p:spPr>
          <a:xfrm>
            <a:off x="4515485" y="5016712"/>
            <a:ext cx="1121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Divadlo</a:t>
            </a:r>
          </a:p>
          <a:p>
            <a:endParaRPr lang="cs-CZ" sz="24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cs-CZ" sz="24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DRAK</a:t>
            </a:r>
            <a:endParaRPr lang="cs-CZ" sz="24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3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b="1" dirty="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V našem vzdělávání používáme prvky z různých alternativních pedagogik</a:t>
            </a:r>
            <a:endParaRPr lang="cs-CZ" sz="2800" b="1" dirty="0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51164"/>
            <a:ext cx="5426046" cy="3055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33904"/>
            <a:ext cx="2931160" cy="2199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ovéPole 5"/>
          <p:cNvSpPr txBox="1"/>
          <p:nvPr/>
        </p:nvSpPr>
        <p:spPr>
          <a:xfrm>
            <a:off x="683568" y="4509120"/>
            <a:ext cx="270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Andělské světlo - spirála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307871" y="6084004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Mandala v přírodě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5429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b="1" dirty="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Naše školka je zapojena do mezinárodního programu </a:t>
            </a:r>
            <a:br>
              <a:rPr lang="cs-CZ" sz="2400" b="1" dirty="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</a:br>
            <a:r>
              <a:rPr lang="cs-CZ" sz="2400" b="1" dirty="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„EKOŠKOLA</a:t>
            </a:r>
            <a:r>
              <a:rPr lang="cs-CZ" sz="2400" dirty="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“</a:t>
            </a:r>
            <a:endParaRPr lang="cs-CZ" sz="2400" dirty="0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6" y="1111650"/>
            <a:ext cx="2931160" cy="2199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4714" y="2238094"/>
            <a:ext cx="5333004" cy="31063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0387" y="4018829"/>
            <a:ext cx="2952329" cy="2053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4" y="3933056"/>
            <a:ext cx="1501452" cy="26642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51623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Společná setkávání a akce s rodiči</a:t>
            </a:r>
            <a:endParaRPr lang="cs-CZ" sz="2800" b="1" dirty="0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365104"/>
            <a:ext cx="2931160" cy="2199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80070"/>
            <a:ext cx="2931160" cy="2199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14659"/>
            <a:ext cx="2931160" cy="2199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6" y="975063"/>
            <a:ext cx="4318248" cy="28788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ovéPole 6"/>
          <p:cNvSpPr txBox="1"/>
          <p:nvPr/>
        </p:nvSpPr>
        <p:spPr>
          <a:xfrm>
            <a:off x="1308982" y="3329633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Indiánské léto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757660" y="3061817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Jan Žižka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857862" y="4509120"/>
            <a:ext cx="179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Pouštíme draky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308981" y="6128294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Zahradní slavnost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5559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cs-CZ" sz="4000" b="1" dirty="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S kým spolupracujeme……</a:t>
            </a:r>
            <a:endParaRPr lang="cs-CZ" sz="4000" b="1" dirty="0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Základní škola Na Daliborce Hořice</a:t>
            </a:r>
          </a:p>
          <a:p>
            <a:r>
              <a:rPr lang="cs-CZ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Muzikoterapie – Bc. Ladislava Dlouhá</a:t>
            </a:r>
          </a:p>
          <a:p>
            <a:r>
              <a:rPr lang="cs-CZ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Centrum přírodních věd</a:t>
            </a:r>
            <a:r>
              <a:rPr lang="cs-CZ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 hvězdárna Jičín</a:t>
            </a:r>
          </a:p>
          <a:p>
            <a:r>
              <a:rPr lang="cs-CZ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Ekocentrum Hradec Králové</a:t>
            </a:r>
          </a:p>
          <a:p>
            <a:r>
              <a:rPr lang="cs-CZ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Malá technická univerzita Liberec</a:t>
            </a:r>
          </a:p>
          <a:p>
            <a:r>
              <a:rPr lang="cs-CZ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DDM Hořice</a:t>
            </a:r>
          </a:p>
          <a:p>
            <a:r>
              <a:rPr lang="cs-CZ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Plavecký bazén Hořice</a:t>
            </a:r>
          </a:p>
          <a:p>
            <a:r>
              <a:rPr lang="cs-CZ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Škola sportu </a:t>
            </a:r>
            <a:r>
              <a:rPr lang="cs-CZ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Pardubice</a:t>
            </a:r>
            <a:endParaRPr lang="cs-CZ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cs-CZ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MAS </a:t>
            </a:r>
            <a:r>
              <a:rPr lang="cs-CZ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Podchlumí</a:t>
            </a:r>
          </a:p>
          <a:p>
            <a:r>
              <a:rPr lang="cs-CZ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Knihovna Hořice</a:t>
            </a:r>
            <a:endParaRPr lang="cs-CZ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00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8683"/>
            <a:ext cx="3672408" cy="2755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8683"/>
            <a:ext cx="3684067" cy="2764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2188" y="4039339"/>
            <a:ext cx="3452927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861048"/>
            <a:ext cx="4572000" cy="2574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ovéPole 7"/>
          <p:cNvSpPr txBox="1"/>
          <p:nvPr/>
        </p:nvSpPr>
        <p:spPr>
          <a:xfrm>
            <a:off x="5357476" y="3157016"/>
            <a:ext cx="261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ZŠ Na Daliborce Hořice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847548" y="6435084"/>
            <a:ext cx="371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Malá technická univerzita Liberec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7419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293096"/>
            <a:ext cx="3995936" cy="22497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5" y="4221088"/>
            <a:ext cx="3937809" cy="22169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42" y="908720"/>
            <a:ext cx="3994036" cy="2396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36" y="908720"/>
            <a:ext cx="3804061" cy="28546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ovéPole 5"/>
          <p:cNvSpPr txBox="1"/>
          <p:nvPr/>
        </p:nvSpPr>
        <p:spPr>
          <a:xfrm>
            <a:off x="1755459" y="249769"/>
            <a:ext cx="532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Calibri" pitchFamily="34" charset="0"/>
                <a:cs typeface="Calibri" pitchFamily="34" charset="0"/>
              </a:rPr>
              <a:t>Centrum přírodních věd a hvězdárna Jičín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837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61" y="543000"/>
            <a:ext cx="4211960" cy="2371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6" y="620688"/>
            <a:ext cx="4067027" cy="2289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9" y="3305628"/>
            <a:ext cx="4067944" cy="3050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359" y="3578940"/>
            <a:ext cx="3769836" cy="2829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ovéPole 9"/>
          <p:cNvSpPr txBox="1"/>
          <p:nvPr/>
        </p:nvSpPr>
        <p:spPr>
          <a:xfrm>
            <a:off x="261792" y="173668"/>
            <a:ext cx="2557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Škola sportu Pardubice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43508" y="5877272"/>
            <a:ext cx="251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Plavecký bazén Hořice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656142" y="6061938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Knihovna Hořice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510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29684"/>
            <a:ext cx="3528392" cy="2647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48" y="745819"/>
            <a:ext cx="3506891" cy="2631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40248"/>
            <a:ext cx="3491880" cy="1965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3109">
            <a:off x="2771799" y="3977680"/>
            <a:ext cx="345638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8107">
            <a:off x="5364088" y="3972369"/>
            <a:ext cx="3691772" cy="257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ovéPole 7"/>
          <p:cNvSpPr txBox="1"/>
          <p:nvPr/>
        </p:nvSpPr>
        <p:spPr>
          <a:xfrm>
            <a:off x="540732" y="3993299"/>
            <a:ext cx="263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DDM – keramická dílna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331640" y="260648"/>
            <a:ext cx="461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Duhová medicína – </a:t>
            </a:r>
            <a:r>
              <a:rPr lang="cs-CZ" dirty="0" err="1" smtClean="0"/>
              <a:t>muzikohraní</a:t>
            </a:r>
            <a:r>
              <a:rPr lang="cs-CZ" dirty="0" smtClean="0"/>
              <a:t> v Laďkou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373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4298"/>
            <a:ext cx="2952328" cy="393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603388"/>
            <a:ext cx="2393389" cy="3192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18" y="366097"/>
            <a:ext cx="2592288" cy="345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846" y="4060426"/>
            <a:ext cx="4668215" cy="2628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203848" y="1294662"/>
            <a:ext cx="2863923" cy="1612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16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787208" cy="11235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Naší hlavní aktivitou je environmentální výchova, vzdělávání a osvěta, </a:t>
            </a:r>
            <a:br>
              <a:rPr lang="cs-CZ" sz="2000" dirty="0" smtClean="0">
                <a:latin typeface="Calibri" pitchFamily="34" charset="0"/>
                <a:cs typeface="Calibri" pitchFamily="34" charset="0"/>
              </a:rPr>
            </a:br>
            <a:r>
              <a:rPr lang="cs-CZ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cs-CZ" sz="2000" dirty="0" smtClean="0">
                <a:latin typeface="Calibri" pitchFamily="34" charset="0"/>
                <a:cs typeface="Calibri" pitchFamily="34" charset="0"/>
              </a:rPr>
            </a:br>
            <a:r>
              <a:rPr lang="cs-CZ" sz="2000" dirty="0" smtClean="0">
                <a:latin typeface="Calibri" pitchFamily="34" charset="0"/>
                <a:cs typeface="Calibri" pitchFamily="34" charset="0"/>
              </a:rPr>
              <a:t>v rámci které uskutečňujeme různé projekty</a:t>
            </a:r>
            <a:endParaRPr lang="cs-CZ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Hvězdárna Jičín</a:t>
            </a:r>
            <a:endParaRPr lang="cs-CZ" sz="2000" dirty="0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2856"/>
            <a:ext cx="3816424" cy="21488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16832"/>
            <a:ext cx="2931790" cy="39090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1" y="4701412"/>
            <a:ext cx="3206093" cy="1805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6040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Světadíly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rgbClr val="FF0066"/>
                </a:solidFill>
              </a:rPr>
              <a:t>ASIE</a:t>
            </a:r>
          </a:p>
          <a:p>
            <a:pPr marL="0" indent="0">
              <a:buNone/>
            </a:pP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4235963" cy="31769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03594"/>
            <a:ext cx="4248472" cy="31863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1545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Olympijské hry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1643062"/>
            <a:ext cx="6343650" cy="35718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29" y="5445224"/>
            <a:ext cx="1224136" cy="122413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445224"/>
            <a:ext cx="1224136" cy="122413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435679"/>
            <a:ext cx="1260814" cy="1260814"/>
          </a:xfrm>
          <a:prstGeom prst="rect">
            <a:avLst/>
          </a:prstGeom>
        </p:spPr>
      </p:pic>
      <p:pic>
        <p:nvPicPr>
          <p:cNvPr id="13" name="Zástupný symbol pro obsah 12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490022"/>
            <a:ext cx="1152128" cy="1152128"/>
          </a:xfr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94" y="5520964"/>
            <a:ext cx="1135127" cy="113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5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7571184" cy="907504"/>
          </a:xfrm>
        </p:spPr>
        <p:txBody>
          <a:bodyPr>
            <a:normAutofit fontScale="90000"/>
          </a:bodyPr>
          <a:lstStyle/>
          <a:p>
            <a:pPr algn="just">
              <a:lnSpc>
                <a:spcPct val="100000"/>
              </a:lnSpc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Veškeré naše aktivity jsou zaměřeny na pobyt v přírodě. Klademe důraz na prožitkové učení – vnímání všemi smysly. Přírodu zkoumáme do hloubky, abychom pochopili veškeré její zákonitosti.</a:t>
            </a:r>
            <a:endParaRPr lang="cs-CZ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4079925" cy="2447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16832"/>
            <a:ext cx="3960440" cy="2229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365104"/>
            <a:ext cx="3131418" cy="2348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499961"/>
            <a:ext cx="2771800" cy="207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641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35842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0058" y="2917148"/>
            <a:ext cx="4560507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5185"/>
            <a:ext cx="2931160" cy="219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5" y="503343"/>
            <a:ext cx="3240360" cy="2431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880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42" y="3140968"/>
            <a:ext cx="5827344" cy="32807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4555"/>
            <a:ext cx="4427984" cy="24929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9605">
            <a:off x="4602752" y="2044664"/>
            <a:ext cx="4680520" cy="26351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8505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3105</TotalTime>
  <Words>233</Words>
  <Application>Microsoft Office PowerPoint</Application>
  <PresentationFormat>Předvádění na obrazovce (4:3)</PresentationFormat>
  <Paragraphs>53</Paragraphs>
  <Slides>29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Exekutivní</vt:lpstr>
      <vt:lpstr>Mateřská  škola   Na Daliborce, Hořice</vt:lpstr>
      <vt:lpstr>Mateřská  škola  Na Daliborce, Hořice</vt:lpstr>
      <vt:lpstr>Prezentace aplikace PowerPoint</vt:lpstr>
      <vt:lpstr>Naší hlavní aktivitou je environmentální výchova, vzdělávání a osvěta,   v rámci které uskutečňujeme různé projekty</vt:lpstr>
      <vt:lpstr>Světadíly </vt:lpstr>
      <vt:lpstr>Olympijské hry</vt:lpstr>
      <vt:lpstr>Veškeré naše aktivity jsou zaměřeny na pobyt v přírodě. Klademe důraz na prožitkové učení – vnímání všemi smysly. Přírodu zkoumáme do hloubky, abychom pochopili veškeré její zákonitosti.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Součástí výchovy a vzdělávání je vzbudit v dětech zájem   o naši historii a lidové tradice.</vt:lpstr>
      <vt:lpstr>Prezentace aplikace PowerPoint</vt:lpstr>
      <vt:lpstr>Prezentace aplikace PowerPoint</vt:lpstr>
      <vt:lpstr>Prezentace aplikace PowerPoint</vt:lpstr>
      <vt:lpstr>Prezentace aplikace PowerPoint</vt:lpstr>
      <vt:lpstr>Ve vzdělávání používáme i výchovu ke ctnostem, která pomůže každému dítěti uvědomit si vlastní kvality osobnosti a být samostatnější a zodpovědnější.</vt:lpstr>
      <vt:lpstr>Prezentace aplikace PowerPoint</vt:lpstr>
      <vt:lpstr>V našem vzdělávání používáme prvky z různých alternativních pedagogik</vt:lpstr>
      <vt:lpstr>Naše školka je zapojena do mezinárodního programu  „EKOŠKOLA“</vt:lpstr>
      <vt:lpstr>Společná setkávání a akce s rodiči</vt:lpstr>
      <vt:lpstr>S kým spolupracujeme……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Mateřská  škola  Na Daliborce, Hořice</dc:title>
  <dc:creator>lenovo</dc:creator>
  <cp:lastModifiedBy>lenovo</cp:lastModifiedBy>
  <cp:revision>66</cp:revision>
  <dcterms:created xsi:type="dcterms:W3CDTF">2021-03-10T13:10:38Z</dcterms:created>
  <dcterms:modified xsi:type="dcterms:W3CDTF">2021-03-18T09:55:27Z</dcterms:modified>
</cp:coreProperties>
</file>